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7" r:id="rId4"/>
    <p:sldId id="268" r:id="rId5"/>
    <p:sldId id="279" r:id="rId6"/>
    <p:sldId id="269" r:id="rId7"/>
    <p:sldId id="272" r:id="rId8"/>
    <p:sldId id="261" r:id="rId9"/>
    <p:sldId id="263" r:id="rId10"/>
    <p:sldId id="271" r:id="rId11"/>
    <p:sldId id="274" r:id="rId12"/>
    <p:sldId id="275" r:id="rId13"/>
    <p:sldId id="262" r:id="rId14"/>
    <p:sldId id="266" r:id="rId15"/>
    <p:sldId id="277" r:id="rId16"/>
    <p:sldId id="278" r:id="rId1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599" autoAdjust="0"/>
  </p:normalViewPr>
  <p:slideViewPr>
    <p:cSldViewPr>
      <p:cViewPr varScale="1">
        <p:scale>
          <a:sx n="82" d="100"/>
          <a:sy n="82" d="100"/>
        </p:scale>
        <p:origin x="629" y="6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6/6/2022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6/6/2022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7F8E1-A8C2-4BE2-AC2E-C8BC9BEE564F}" type="datetimeFigureOut">
              <a:rPr lang="ru-RU" smtClean="0"/>
              <a:t>06.06.2022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A32CE-A58E-4244-B2B3-7DEF0F779B0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171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5409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0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3942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116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743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512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049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424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758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Каримжонов Хусниддин Темуржон угли, гр 8491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936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smtClean="0"/>
              <a:t>Каримжонов Хусниддин Темуржон угли, гр 8491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1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khtkarimzhonov@mail.r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karimzhonov/dipl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3812" y="1905000"/>
            <a:ext cx="10873208" cy="26670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400" b="1" cap="small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b="1" cap="small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cap="all" dirty="0">
                <a:latin typeface="Times New Roman" panose="02020603050405020304" pitchFamily="18" charset="0"/>
                <a:ea typeface="Times New Roman" panose="02020603050405020304" pitchFamily="18" charset="0"/>
              </a:rPr>
              <a:t>МИНОБРНАУКИ РОССИИ</a:t>
            </a: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2400" b="1" cap="all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Санкт-Петербургский государственный</a:t>
            </a: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2400" b="1" cap="all" dirty="0">
                <a:latin typeface="Times New Roman" panose="02020603050405020304" pitchFamily="18" charset="0"/>
                <a:ea typeface="Times New Roman" panose="02020603050405020304" pitchFamily="18" charset="0"/>
              </a:rPr>
              <a:t>электротехнический университет</a:t>
            </a: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2400" b="1" cap="all" dirty="0">
                <a:latin typeface="Times New Roman" panose="02020603050405020304" pitchFamily="18" charset="0"/>
                <a:ea typeface="Times New Roman" panose="02020603050405020304" pitchFamily="18" charset="0"/>
              </a:rPr>
              <a:t>«ЛЭТИ» им. В.И. Ульянова (Ленина)</a:t>
            </a:r>
            <a:br>
              <a:rPr lang="ru-RU" sz="2400" b="1" cap="all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2400" b="1" cap="all" dirty="0">
                <a:latin typeface="Times New Roman" panose="02020603050405020304" pitchFamily="18" charset="0"/>
                <a:ea typeface="Times New Roman" panose="02020603050405020304" pitchFamily="18" charset="0"/>
              </a:rPr>
              <a:t>кафедра </a:t>
            </a:r>
            <a:r>
              <a:rPr lang="ru-RU" sz="2400" b="1" cap="all" dirty="0" err="1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сау</a:t>
            </a:r>
            <a:r>
              <a:rPr lang="ru-RU" sz="2400" b="1" cap="all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2400" b="1" cap="all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2400" b="1" cap="all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2400" b="1" cap="all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2400" b="1" cap="all" dirty="0"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2400" b="1" cap="all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2400" b="1" cap="all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2400" b="1" cap="all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4800" b="1" cap="small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</a:t>
            </a:r>
            <a:r>
              <a:rPr lang="ru-RU" sz="4800" b="1" cap="small">
                <a:latin typeface="Times New Roman" panose="02020603050405020304" pitchFamily="18" charset="0"/>
                <a:cs typeface="Times New Roman" panose="02020603050405020304" pitchFamily="18" charset="0"/>
              </a:rPr>
              <a:t>пропускной </a:t>
            </a:r>
            <a:r>
              <a:rPr lang="ru-RU" sz="4800" b="1" cap="small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системой </a:t>
            </a:r>
            <a:r>
              <a:rPr lang="ru-RU" sz="4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помощью распознавания </a:t>
            </a:r>
            <a:r>
              <a:rPr lang="ru-RU" sz="4800" b="1" cap="small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лиц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9836" y="5105400"/>
            <a:ext cx="10369151" cy="106680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ru-RU" dirty="0" smtClean="0"/>
              <a:t>Студент группы 8491,</a:t>
            </a:r>
            <a:r>
              <a:rPr lang="en-US" dirty="0" smtClean="0"/>
              <a:t> </a:t>
            </a:r>
            <a:r>
              <a:rPr lang="ru-RU" dirty="0" smtClean="0"/>
              <a:t>Каримжонов </a:t>
            </a:r>
            <a:r>
              <a:rPr lang="ru-RU" dirty="0" err="1" smtClean="0"/>
              <a:t>Хусниддин</a:t>
            </a:r>
            <a:r>
              <a:rPr lang="ru-RU" dirty="0" smtClean="0"/>
              <a:t> </a:t>
            </a:r>
            <a:r>
              <a:rPr lang="ru-RU" dirty="0" err="1" smtClean="0"/>
              <a:t>Темуржон</a:t>
            </a:r>
            <a:r>
              <a:rPr lang="ru-RU" dirty="0" smtClean="0"/>
              <a:t> угли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Руководитель</a:t>
            </a:r>
            <a:r>
              <a:rPr lang="en-US" dirty="0" smtClean="0"/>
              <a:t>:</a:t>
            </a:r>
            <a:r>
              <a:rPr lang="ru-RU" dirty="0" smtClean="0"/>
              <a:t> к.т.н.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доцент кафедры САУ</a:t>
            </a:r>
            <a:r>
              <a:rPr lang="ru-RU" dirty="0" smtClean="0"/>
              <a:t>, </a:t>
            </a:r>
            <a:r>
              <a:rPr lang="ru-RU" dirty="0" err="1" smtClean="0"/>
              <a:t>Никоза</a:t>
            </a:r>
            <a:r>
              <a:rPr lang="ru-RU" dirty="0" smtClean="0"/>
              <a:t> Александр Владимирович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ru-RU" sz="4400" b="1" dirty="0" smtClean="0">
                <a:solidFill>
                  <a:schemeClr val="tx1"/>
                </a:solidFill>
              </a:rPr>
              <a:t>Аутентификации</a:t>
            </a:r>
            <a:endParaRPr lang="en-US" sz="4400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sz="half" idx="2"/>
              </p:nvPr>
            </p:nvSpPr>
            <p:spPr>
              <a:xfrm>
                <a:off x="693812" y="1772816"/>
                <a:ext cx="10873208" cy="4608512"/>
              </a:xfrm>
            </p:spPr>
            <p:txBody>
              <a:bodyPr>
                <a:normAutofit/>
              </a:bodyPr>
              <a:lstStyle/>
              <a:p>
                <a:r>
                  <a:rPr lang="ru-RU" b="1" dirty="0" smtClean="0"/>
                  <a:t>Определение дистанции между человеком и камерой </a:t>
                </a:r>
                <a:endParaRPr lang="ru-RU" dirty="0"/>
              </a:p>
              <a:p>
                <a:pPr marL="0" indent="0">
                  <a:buNone/>
                </a:pPr>
                <a:r>
                  <a:rPr lang="en-US" dirty="0" smtClean="0"/>
                  <a:t>                  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𝑤</m:t>
                        </m:r>
                      </m:num>
                      <m:den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𝑓</m:t>
                        </m:r>
                      </m:den>
                    </m:f>
                    <m:r>
                      <a:rPr lang="ru-RU" sz="3200" i="1">
                        <a:latin typeface="Cambria Math" panose="02040503050406030204" pitchFamily="18" charset="0"/>
                      </a:rPr>
                      <m:t> = </m:t>
                    </m:r>
                    <m:f>
                      <m:fPr>
                        <m:ctrlPr>
                          <a:rPr lang="ru-RU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𝑑</m:t>
                        </m:r>
                      </m:den>
                    </m:f>
                  </m:oMath>
                </a14:m>
                <a:endParaRPr lang="ru-RU" sz="3200" dirty="0" smtClean="0"/>
              </a:p>
              <a:p>
                <a:pPr marL="0" indent="0">
                  <a:buNone/>
                </a:pPr>
                <a:r>
                  <a:rPr lang="en-US" dirty="0" smtClean="0"/>
                  <a:t>W</a:t>
                </a:r>
                <a:r>
                  <a:rPr lang="en-US" dirty="0"/>
                  <a:t> </a:t>
                </a:r>
                <a:r>
                  <a:rPr lang="en-US" dirty="0" smtClean="0"/>
                  <a:t>- </a:t>
                </a:r>
                <a:r>
                  <a:rPr lang="ru-RU" dirty="0" smtClean="0"/>
                  <a:t>расстояние </a:t>
                </a:r>
                <a:r>
                  <a:rPr lang="ru-RU" dirty="0"/>
                  <a:t>между </a:t>
                </a:r>
                <a:r>
                  <a:rPr lang="ru-RU" dirty="0" smtClean="0"/>
                  <a:t>глаз</a:t>
                </a:r>
                <a:r>
                  <a:rPr lang="en-US" dirty="0" smtClean="0"/>
                  <a:t> = </a:t>
                </a:r>
                <a:r>
                  <a:rPr lang="ru-RU" dirty="0" smtClean="0"/>
                  <a:t>6.3 см</a:t>
                </a: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f - </a:t>
                </a:r>
                <a:r>
                  <a:rPr lang="ru-RU" dirty="0"/>
                  <a:t>фокальное </a:t>
                </a:r>
                <a:r>
                  <a:rPr lang="ru-RU" dirty="0" smtClean="0"/>
                  <a:t>расстояние</a:t>
                </a: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/>
                  <a:t>d</a:t>
                </a:r>
                <a:r>
                  <a:rPr lang="ru-RU" dirty="0"/>
                  <a:t> - расстояние между камерой и </a:t>
                </a:r>
                <a:r>
                  <a:rPr lang="ru-RU" dirty="0" smtClean="0"/>
                  <a:t>объектом</a:t>
                </a: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/>
                  <a:t>w</a:t>
                </a:r>
                <a:r>
                  <a:rPr lang="ru-RU" dirty="0"/>
                  <a:t> - ширина объекта в </a:t>
                </a:r>
                <a:r>
                  <a:rPr lang="ru-RU" dirty="0" smtClean="0"/>
                  <a:t>изображении</a:t>
                </a: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f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eks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𝑤𝑑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</m:den>
                      </m:f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  = 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eks</m:t>
                              </m:r>
                            </m:sub>
                          </m:sSub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ru-RU" dirty="0" smtClean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93812" y="1772816"/>
                <a:ext cx="10873208" cy="4608512"/>
              </a:xfrm>
              <a:blipFill>
                <a:blip r:embed="rId3"/>
                <a:stretch>
                  <a:fillRect l="-1178" t="-22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734372" y="6223741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846940" y="136525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10</a:t>
            </a:fld>
            <a:endParaRPr lang="ru-RU" sz="4000" dirty="0"/>
          </a:p>
        </p:txBody>
      </p:sp>
      <p:pic>
        <p:nvPicPr>
          <p:cNvPr id="5" name="Picture 12" descr="Screenshot from 2022-01-29 00-15-32"/>
          <p:cNvPicPr/>
          <p:nvPr/>
        </p:nvPicPr>
        <p:blipFill>
          <a:blip r:embed="rId4"/>
          <a:stretch>
            <a:fillRect/>
          </a:stretch>
        </p:blipFill>
        <p:spPr>
          <a:xfrm>
            <a:off x="6382444" y="2163048"/>
            <a:ext cx="5328592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62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10436" y="588212"/>
            <a:ext cx="7200648" cy="1325563"/>
          </a:xfrm>
        </p:spPr>
        <p:txBody>
          <a:bodyPr/>
          <a:lstStyle/>
          <a:p>
            <a:r>
              <a:rPr lang="ru-RU" b="1" dirty="0"/>
              <a:t>Аутентификации</a:t>
            </a:r>
          </a:p>
        </p:txBody>
      </p:sp>
      <p:pic>
        <p:nvPicPr>
          <p:cNvPr id="5" name="Объект 4"/>
          <p:cNvPicPr>
            <a:picLocks noGrp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77788" y="412750"/>
            <a:ext cx="5472608" cy="6111873"/>
          </a:xfrm>
          <a:prstGeom prst="rect">
            <a:avLst/>
          </a:prstGeom>
        </p:spPr>
      </p:pic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24363" y="2089236"/>
            <a:ext cx="5256584" cy="3679304"/>
          </a:xfrm>
        </p:spPr>
        <p:txBody>
          <a:bodyPr/>
          <a:lstStyle/>
          <a:p>
            <a:r>
              <a:rPr lang="ru-RU" dirty="0" smtClean="0"/>
              <a:t>Распознавание </a:t>
            </a:r>
            <a:r>
              <a:rPr lang="ru-RU" dirty="0"/>
              <a:t>персонала. </a:t>
            </a:r>
            <a:r>
              <a:rPr lang="ru-RU" dirty="0" smtClean="0"/>
              <a:t>Для распознавания лиц персонала используется библиотека </a:t>
            </a:r>
            <a:r>
              <a:rPr lang="en-US" dirty="0" smtClean="0"/>
              <a:t>Face-Recognition</a:t>
            </a:r>
            <a:r>
              <a:rPr lang="ru-RU" dirty="0" smtClean="0"/>
              <a:t> на языке программирования </a:t>
            </a:r>
            <a:r>
              <a:rPr lang="en-US" dirty="0" smtClean="0"/>
              <a:t>Python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 smtClean="0"/>
              <a:t>Проверка полномочия персонала на эту территорию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590356" y="6248398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918948" y="136525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11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40904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072" y="1412776"/>
            <a:ext cx="4585220" cy="1449859"/>
          </a:xfrm>
        </p:spPr>
        <p:txBody>
          <a:bodyPr>
            <a:noAutofit/>
          </a:bodyPr>
          <a:lstStyle/>
          <a:p>
            <a:r>
              <a:rPr lang="ru-RU" sz="4400" b="1" dirty="0"/>
              <a:t>Веб интерфейс для управление данных персонала</a:t>
            </a:r>
            <a:endParaRPr lang="en-US" sz="44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9072" y="3445430"/>
            <a:ext cx="4270659" cy="2448272"/>
          </a:xfrm>
        </p:spPr>
        <p:txBody>
          <a:bodyPr>
            <a:noAutofit/>
          </a:bodyPr>
          <a:lstStyle/>
          <a:p>
            <a:r>
              <a:rPr lang="ru-RU" sz="2000" dirty="0" smtClean="0"/>
              <a:t>Для формирования и управления </a:t>
            </a:r>
            <a:r>
              <a:rPr lang="ru-RU" sz="2000" dirty="0"/>
              <a:t>базы </a:t>
            </a:r>
            <a:r>
              <a:rPr lang="ru-RU" sz="2000" dirty="0" smtClean="0"/>
              <a:t>данных было разработано веб-приложение с помощью </a:t>
            </a:r>
            <a:r>
              <a:rPr lang="ru-RU" sz="2000" dirty="0" err="1" smtClean="0"/>
              <a:t>фреймворка</a:t>
            </a:r>
            <a:r>
              <a:rPr lang="ru-RU" sz="2000" dirty="0" smtClean="0"/>
              <a:t> </a:t>
            </a:r>
            <a:r>
              <a:rPr lang="en-US" sz="2000" dirty="0" smtClean="0"/>
              <a:t>Django </a:t>
            </a:r>
            <a:r>
              <a:rPr lang="ru-RU" sz="2000" dirty="0" smtClean="0"/>
              <a:t>на языке программирования </a:t>
            </a:r>
            <a:r>
              <a:rPr lang="en-US" sz="2000" dirty="0" smtClean="0"/>
              <a:t>Python.</a:t>
            </a:r>
            <a:endParaRPr lang="en-US" sz="200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530453" y="6237312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0846940" y="188640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12</a:t>
            </a:fld>
            <a:endParaRPr lang="ru-RU" sz="4000" dirty="0"/>
          </a:p>
        </p:txBody>
      </p:sp>
      <p:pic>
        <p:nvPicPr>
          <p:cNvPr id="10" name="Объект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533" y="764704"/>
            <a:ext cx="6890519" cy="5328592"/>
          </a:xfrm>
        </p:spPr>
      </p:pic>
    </p:spTree>
    <p:extLst>
      <p:ext uri="{BB962C8B-B14F-4D97-AF65-F5344CB8AC3E}">
        <p14:creationId xmlns:p14="http://schemas.microsoft.com/office/powerpoint/2010/main" val="321190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7828" y="412346"/>
            <a:ext cx="10441160" cy="1020762"/>
          </a:xfrm>
        </p:spPr>
        <p:txBody>
          <a:bodyPr>
            <a:noAutofit/>
          </a:bodyPr>
          <a:lstStyle/>
          <a:p>
            <a:pPr lvl="1" algn="ctr" rtl="0">
              <a:lnSpc>
                <a:spcPct val="90000"/>
              </a:lnSpc>
              <a:spcBef>
                <a:spcPct val="0"/>
              </a:spcBef>
            </a:pPr>
            <a:r>
              <a:rPr lang="ru-RU" sz="4400" b="1" dirty="0" smtClean="0">
                <a:solidFill>
                  <a:schemeClr val="tx1"/>
                </a:solidFill>
              </a:rPr>
              <a:t>Графический интерфейс для отслеживания в реальном времени</a:t>
            </a:r>
            <a:endParaRPr lang="ru-RU" sz="4400" b="1" dirty="0">
              <a:solidFill>
                <a:schemeClr val="tx1"/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5662364" y="6294891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0918948" y="188640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13</a:t>
            </a:fld>
            <a:endParaRPr lang="ru-RU" sz="4000" dirty="0"/>
          </a:p>
        </p:txBody>
      </p:sp>
      <p:pic>
        <p:nvPicPr>
          <p:cNvPr id="14" name="Объект 1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80" y="1630740"/>
            <a:ext cx="5544616" cy="3958500"/>
          </a:xfr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420" y="1630740"/>
            <a:ext cx="5544616" cy="395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96229" y="847142"/>
            <a:ext cx="4896544" cy="932656"/>
          </a:xfrm>
        </p:spPr>
        <p:txBody>
          <a:bodyPr>
            <a:normAutofit/>
          </a:bodyPr>
          <a:lstStyle/>
          <a:p>
            <a:r>
              <a:rPr lang="ru-RU" sz="4400" b="1" dirty="0" smtClean="0"/>
              <a:t>Аварийный режим</a:t>
            </a:r>
            <a:endParaRPr lang="en-US" sz="44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41354" y="2127064"/>
            <a:ext cx="4241689" cy="2814103"/>
          </a:xfrm>
        </p:spPr>
        <p:txBody>
          <a:bodyPr>
            <a:normAutofit/>
          </a:bodyPr>
          <a:lstStyle/>
          <a:p>
            <a:r>
              <a:rPr lang="ru-RU" sz="2000" dirty="0"/>
              <a:t>В системе СКУД </a:t>
            </a:r>
            <a:r>
              <a:rPr lang="ru-RU" sz="2000" dirty="0" smtClean="0"/>
              <a:t>предусмотрен аварийный </a:t>
            </a:r>
            <a:r>
              <a:rPr lang="ru-RU" sz="2000" dirty="0"/>
              <a:t>режим, при </a:t>
            </a:r>
            <a:r>
              <a:rPr lang="ru-RU" sz="2000" dirty="0" smtClean="0"/>
              <a:t>которым </a:t>
            </a:r>
            <a:r>
              <a:rPr lang="ru-RU" sz="2000" dirty="0"/>
              <a:t>будет </a:t>
            </a:r>
            <a:r>
              <a:rPr lang="ru-RU" sz="2000" dirty="0" smtClean="0"/>
              <a:t>открываться </a:t>
            </a:r>
            <a:r>
              <a:rPr lang="ru-RU" sz="2000" dirty="0"/>
              <a:t>все замки, не смотря </a:t>
            </a:r>
            <a:r>
              <a:rPr lang="ru-RU" sz="2000" dirty="0" smtClean="0"/>
              <a:t>наличия доступа.</a:t>
            </a:r>
            <a:endParaRPr lang="en-US" sz="200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590356" y="6237312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0846940" y="136525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14</a:t>
            </a:fld>
            <a:endParaRPr lang="ru-RU" sz="4000" dirty="0"/>
          </a:p>
        </p:txBody>
      </p:sp>
      <p:pic>
        <p:nvPicPr>
          <p:cNvPr id="5" name="Рисунок 4"/>
          <p:cNvPicPr/>
          <p:nvPr/>
        </p:nvPicPr>
        <p:blipFill>
          <a:blip r:embed="rId3"/>
          <a:stretch>
            <a:fillRect/>
          </a:stretch>
        </p:blipFill>
        <p:spPr>
          <a:xfrm>
            <a:off x="333772" y="692696"/>
            <a:ext cx="7062457" cy="525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9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/>
              <a:t>Заключение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9900591" cy="4267200"/>
          </a:xfrm>
        </p:spPr>
        <p:txBody>
          <a:bodyPr>
            <a:normAutofit/>
          </a:bodyPr>
          <a:lstStyle/>
          <a:p>
            <a:r>
              <a:rPr lang="ru-RU" dirty="0" smtClean="0"/>
              <a:t>Все поставлены задачи были выполнены.</a:t>
            </a:r>
          </a:p>
          <a:p>
            <a:r>
              <a:rPr lang="ru-RU" dirty="0" smtClean="0"/>
              <a:t>Объем </a:t>
            </a:r>
            <a:r>
              <a:rPr lang="ru-RU" dirty="0" smtClean="0"/>
              <a:t>работы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 smtClean="0"/>
              <a:t>2500 – 3000 строк кода.</a:t>
            </a:r>
          </a:p>
          <a:p>
            <a:r>
              <a:rPr lang="ru-RU" dirty="0" smtClean="0"/>
              <a:t>Проект </a:t>
            </a:r>
            <a:r>
              <a:rPr lang="ru-RU" dirty="0"/>
              <a:t>легко </a:t>
            </a:r>
            <a:r>
              <a:rPr lang="ru-RU" dirty="0" smtClean="0"/>
              <a:t>масштабируемо.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        Система </a:t>
            </a:r>
            <a:r>
              <a:rPr lang="ru-RU" dirty="0"/>
              <a:t>себя оправдает для любых организаций и предприятий, с любым количеством </a:t>
            </a:r>
            <a:r>
              <a:rPr lang="ru-RU" dirty="0" smtClean="0"/>
              <a:t>персонала, </a:t>
            </a:r>
            <a:r>
              <a:rPr lang="ru-RU" dirty="0"/>
              <a:t>где важно значительно снизить человеческий фактор, повысить актуальность информации о </a:t>
            </a:r>
            <a:r>
              <a:rPr lang="ru-RU" dirty="0" smtClean="0"/>
              <a:t>перемещении </a:t>
            </a:r>
            <a:r>
              <a:rPr lang="ru-RU" dirty="0"/>
              <a:t>персонала и всегда иметь возможность выполнить быстрый анализ и получить отчет</a:t>
            </a:r>
            <a:r>
              <a:rPr lang="ru-RU" dirty="0" smtClean="0"/>
              <a:t>.</a:t>
            </a:r>
          </a:p>
          <a:p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669906" y="6248398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0851503" y="136525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15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688873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2" y="2780928"/>
            <a:ext cx="9141619" cy="2387600"/>
          </a:xfrm>
        </p:spPr>
        <p:txBody>
          <a:bodyPr/>
          <a:lstStyle/>
          <a:p>
            <a:pPr algn="ctr"/>
            <a:r>
              <a:rPr lang="ru-RU" b="1" cap="small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333772" y="366278"/>
            <a:ext cx="11521280" cy="2126617"/>
          </a:xfrm>
        </p:spPr>
        <p:txBody>
          <a:bodyPr>
            <a:normAutofit lnSpcReduction="100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Контактная информация 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Каримжонов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Хусниддин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Темуржон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угли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Тел: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+79808030208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Почта: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khtkarimzhonov@mail.ru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работы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https://github.com/karimzhonov/diplom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663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 — разработка системы контроля и управления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доступом персонала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Объектом разработки является программный комплекс, обеспечивающий обработку данных, поступающих с видеокамеры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Изучение принципов работы СКУД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центрального приложения «Сервер»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Веб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администрирования.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Графический интерфейс для управления устройствами.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устройства исполнителя «Замок»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590356" y="6309320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гр. 8491</a:t>
            </a:r>
            <a:endParaRPr lang="ru-RU" sz="1800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666412" y="299182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2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Изучение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принципов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 СКУД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Система контроля и </a:t>
            </a:r>
            <a:r>
              <a:rPr lang="ru-RU" dirty="0" smtClean="0"/>
              <a:t>управление </a:t>
            </a:r>
            <a:r>
              <a:rPr lang="ru-RU" dirty="0"/>
              <a:t>доступом (СКУД) </a:t>
            </a:r>
            <a:r>
              <a:rPr lang="ru-RU" dirty="0" smtClean="0"/>
              <a:t> - это аппаратно-программный </a:t>
            </a:r>
            <a:r>
              <a:rPr lang="ru-RU" dirty="0"/>
              <a:t>комплекс, с </a:t>
            </a:r>
            <a:r>
              <a:rPr lang="ru-RU" dirty="0" smtClean="0"/>
              <a:t>помощью которого </a:t>
            </a:r>
            <a:r>
              <a:rPr lang="ru-RU" dirty="0"/>
              <a:t>решается задача организации </a:t>
            </a:r>
            <a:r>
              <a:rPr lang="ru-RU" dirty="0" smtClean="0"/>
              <a:t>автоматизированного прохода </a:t>
            </a:r>
            <a:r>
              <a:rPr lang="ru-RU" dirty="0"/>
              <a:t>на подконтрольную территорию и </a:t>
            </a:r>
            <a:r>
              <a:rPr lang="ru-RU" dirty="0" smtClean="0"/>
              <a:t>учета перемещения персонала.</a:t>
            </a:r>
          </a:p>
          <a:p>
            <a:r>
              <a:rPr lang="ru-RU" dirty="0"/>
              <a:t>Основное предназначение СКУД - гибкая настройка уровней и порядка доступа персонала, посетителей и автотранспорта на территорию объекта с различными вариантами идентификации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590356" y="6309320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гр. 8491</a:t>
            </a:r>
            <a:endParaRPr lang="ru-RU" sz="18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0666412" y="260027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3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Типовые сферы </a:t>
            </a:r>
            <a:r>
              <a:rPr lang="ru-RU" b="1" dirty="0" smtClean="0"/>
              <a:t>применения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9900591" cy="4267200"/>
          </a:xfrm>
        </p:spPr>
        <p:txBody>
          <a:bodyPr>
            <a:normAutofit/>
          </a:bodyPr>
          <a:lstStyle/>
          <a:p>
            <a:r>
              <a:rPr lang="ru-RU" dirty="0" smtClean="0"/>
              <a:t>Организация </a:t>
            </a:r>
            <a:r>
              <a:rPr lang="ru-RU" dirty="0"/>
              <a:t>автоматического </a:t>
            </a:r>
            <a:r>
              <a:rPr lang="ru-RU" dirty="0" smtClean="0"/>
              <a:t>прохода </a:t>
            </a:r>
            <a:r>
              <a:rPr lang="ru-RU" dirty="0"/>
              <a:t>на охраняемую территорию.</a:t>
            </a:r>
          </a:p>
          <a:p>
            <a:r>
              <a:rPr lang="ru-RU" dirty="0" smtClean="0"/>
              <a:t>Автоматизация прохода </a:t>
            </a:r>
            <a:r>
              <a:rPr lang="ru-RU" dirty="0"/>
              <a:t>в </a:t>
            </a:r>
            <a:r>
              <a:rPr lang="ru-RU" dirty="0" smtClean="0"/>
              <a:t>жилые помещения.</a:t>
            </a:r>
            <a:endParaRPr lang="ru-RU" dirty="0"/>
          </a:p>
          <a:p>
            <a:r>
              <a:rPr lang="ru-RU" dirty="0" smtClean="0"/>
              <a:t>Организация прохода </a:t>
            </a:r>
            <a:r>
              <a:rPr lang="ru-RU" dirty="0"/>
              <a:t>по территорию бизнес-центров.</a:t>
            </a:r>
          </a:p>
          <a:p>
            <a:r>
              <a:rPr lang="ru-RU" dirty="0" smtClean="0"/>
              <a:t>Учет </a:t>
            </a:r>
            <a:r>
              <a:rPr lang="ru-RU" dirty="0"/>
              <a:t>перемещения персонала на цехах, в школах и других </a:t>
            </a:r>
            <a:r>
              <a:rPr lang="ru-RU" dirty="0" smtClean="0"/>
              <a:t>общественных местах.</a:t>
            </a:r>
            <a:endParaRPr lang="ru-RU" dirty="0"/>
          </a:p>
          <a:p>
            <a:r>
              <a:rPr lang="ru-RU" dirty="0" smtClean="0"/>
              <a:t>Разграничение </a:t>
            </a:r>
            <a:r>
              <a:rPr lang="ru-RU" dirty="0"/>
              <a:t>доступа и учет перемещения по </a:t>
            </a:r>
            <a:r>
              <a:rPr lang="ru-RU" dirty="0" smtClean="0"/>
              <a:t>территорию.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590356" y="6309320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гр. 8491</a:t>
            </a:r>
            <a:endParaRPr lang="ru-RU" sz="18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0668341" y="293300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4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Архитектура СКУД</a:t>
            </a:r>
            <a:endParaRPr lang="ru-RU" b="1" dirty="0"/>
          </a:p>
        </p:txBody>
      </p:sp>
      <p:pic>
        <p:nvPicPr>
          <p:cNvPr id="12" name="Picture 9" descr="Screenshot from 2022-01-28 16-42-20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97868" y="1268761"/>
            <a:ext cx="9793088" cy="481374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5665343" y="6311898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846940" y="255978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5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365505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Устройство исполнителя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«Замок»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25860" y="1905000"/>
            <a:ext cx="9540553" cy="43323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Принцип работы замка предоставляет собой </a:t>
            </a:r>
            <a:r>
              <a:rPr lang="ru-RU" dirty="0" smtClean="0"/>
              <a:t>следующие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ru-RU" dirty="0" smtClean="0"/>
          </a:p>
          <a:p>
            <a:r>
              <a:rPr lang="ru-RU" dirty="0" smtClean="0"/>
              <a:t>Передача </a:t>
            </a:r>
            <a:r>
              <a:rPr lang="ru-RU" dirty="0"/>
              <a:t>видео потока и получение ответа </a:t>
            </a:r>
            <a:endParaRPr lang="en-US" dirty="0"/>
          </a:p>
          <a:p>
            <a:r>
              <a:rPr lang="ru-RU" dirty="0"/>
              <a:t>Симулятор устройства </a:t>
            </a:r>
            <a:r>
              <a:rPr lang="ru-RU" dirty="0" smtClean="0"/>
              <a:t>исполнителя</a:t>
            </a:r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662364" y="6313510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0666412" y="274638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6</a:t>
            </a:fld>
            <a:endParaRPr lang="ru-RU" sz="4000" dirty="0"/>
          </a:p>
        </p:txBody>
      </p:sp>
      <p:pic>
        <p:nvPicPr>
          <p:cNvPr id="7" name="Picture 2" descr="Screenshot from 2022-01-29 15-16-4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0" y="2411928"/>
            <a:ext cx="8964488" cy="25922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955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5729" y="1697698"/>
            <a:ext cx="4606770" cy="960147"/>
          </a:xfrm>
        </p:spPr>
        <p:txBody>
          <a:bodyPr>
            <a:noAutofit/>
          </a:bodyPr>
          <a:lstStyle/>
          <a:p>
            <a:r>
              <a:rPr lang="ru-RU" sz="4400" b="1" dirty="0"/>
              <a:t>Передача видео потока и получение ответа </a:t>
            </a:r>
            <a:endParaRPr lang="en-US" sz="44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8548" y="3068960"/>
            <a:ext cx="4021102" cy="2743200"/>
          </a:xfrm>
        </p:spPr>
        <p:txBody>
          <a:bodyPr>
            <a:normAutofit/>
          </a:bodyPr>
          <a:lstStyle/>
          <a:p>
            <a:r>
              <a:rPr lang="ru-RU" sz="2000" dirty="0"/>
              <a:t>Принцип работы </a:t>
            </a:r>
            <a:r>
              <a:rPr lang="ru-RU" sz="2000" dirty="0" smtClean="0"/>
              <a:t>передачи данных </a:t>
            </a:r>
            <a:r>
              <a:rPr lang="ru-RU" sz="2000" dirty="0" smtClean="0"/>
              <a:t>включает в</a:t>
            </a:r>
            <a:r>
              <a:rPr lang="ru-RU" sz="2000" dirty="0" smtClean="0"/>
              <a:t> себя </a:t>
            </a:r>
            <a:r>
              <a:rPr lang="ru-RU" sz="2000" dirty="0"/>
              <a:t>два </a:t>
            </a:r>
            <a:r>
              <a:rPr lang="ru-RU" sz="2000" dirty="0" smtClean="0"/>
              <a:t>программных </a:t>
            </a:r>
            <a:r>
              <a:rPr lang="ru-RU" sz="2000" dirty="0" smtClean="0"/>
              <a:t>сценария, которые работают </a:t>
            </a:r>
            <a:r>
              <a:rPr lang="ru-RU" sz="2000" dirty="0" smtClean="0"/>
              <a:t>одновременно.</a:t>
            </a:r>
            <a:endParaRPr lang="en-US" sz="200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637249" y="6238644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679497" y="288019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7</a:t>
            </a:fld>
            <a:endParaRPr lang="ru-RU" sz="4000" dirty="0"/>
          </a:p>
        </p:txBody>
      </p:sp>
      <p:pic>
        <p:nvPicPr>
          <p:cNvPr id="8" name="Рисунок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71" y="678892"/>
            <a:ext cx="6881957" cy="5476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7762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Симулятор устройства исполнителя</a:t>
            </a:r>
            <a:endParaRPr lang="en-US" b="1" dirty="0"/>
          </a:p>
        </p:txBody>
      </p:sp>
      <p:pic>
        <p:nvPicPr>
          <p:cNvPr id="6" name="Объект 5"/>
          <p:cNvPicPr>
            <a:picLocks noGrp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61764" y="1889427"/>
            <a:ext cx="2932577" cy="4267200"/>
          </a:xfrm>
          <a:prstGeom prst="rect">
            <a:avLst/>
          </a:prstGeom>
        </p:spPr>
      </p:pic>
      <p:pic>
        <p:nvPicPr>
          <p:cNvPr id="7" name="Объект 6"/>
          <p:cNvPicPr>
            <a:picLocks noGrp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3188890" y="1883529"/>
            <a:ext cx="2945553" cy="4267200"/>
          </a:xfrm>
          <a:prstGeom prst="rect">
            <a:avLst/>
          </a:prstGeom>
        </p:spPr>
      </p:pic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600132" y="6217252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0774932" y="237317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8</a:t>
            </a:fld>
            <a:endParaRPr lang="ru-RU" sz="4000" dirty="0"/>
          </a:p>
        </p:txBody>
      </p:sp>
      <p:pic>
        <p:nvPicPr>
          <p:cNvPr id="8" name="Рисунок 7"/>
          <p:cNvPicPr/>
          <p:nvPr/>
        </p:nvPicPr>
        <p:blipFill>
          <a:blip r:embed="rId5"/>
          <a:stretch>
            <a:fillRect/>
          </a:stretch>
        </p:blipFill>
        <p:spPr>
          <a:xfrm>
            <a:off x="6110188" y="1889427"/>
            <a:ext cx="2857118" cy="4267200"/>
          </a:xfrm>
          <a:prstGeom prst="rect">
            <a:avLst/>
          </a:prstGeom>
        </p:spPr>
      </p:pic>
      <p:pic>
        <p:nvPicPr>
          <p:cNvPr id="9" name="Рисунок 8"/>
          <p:cNvPicPr/>
          <p:nvPr/>
        </p:nvPicPr>
        <p:blipFill>
          <a:blip r:embed="rId6"/>
          <a:stretch>
            <a:fillRect/>
          </a:stretch>
        </p:blipFill>
        <p:spPr>
          <a:xfrm>
            <a:off x="8967306" y="1883529"/>
            <a:ext cx="2927464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8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10223394" cy="716684"/>
          </a:xfrm>
        </p:spPr>
        <p:txBody>
          <a:bodyPr>
            <a:noAutofit/>
          </a:bodyPr>
          <a:lstStyle/>
          <a:p>
            <a:r>
              <a:rPr lang="ru-RU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Центральное </a:t>
            </a:r>
            <a:r>
              <a:rPr lang="ru-RU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«Сервер»</a:t>
            </a:r>
            <a:endParaRPr lang="en-US" sz="4400" b="1" dirty="0"/>
          </a:p>
        </p:txBody>
      </p:sp>
      <p:pic>
        <p:nvPicPr>
          <p:cNvPr id="5" name="Объект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54252" y="1392462"/>
            <a:ext cx="6764189" cy="4804047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3772" y="1700808"/>
            <a:ext cx="4320480" cy="4471392"/>
          </a:xfrm>
        </p:spPr>
        <p:txBody>
          <a:bodyPr>
            <a:noAutofit/>
          </a:bodyPr>
          <a:lstStyle/>
          <a:p>
            <a:r>
              <a:rPr lang="ru-RU" sz="2000" dirty="0" smtClean="0"/>
              <a:t>Работа </a:t>
            </a:r>
            <a:r>
              <a:rPr lang="ru-RU" sz="2000" dirty="0"/>
              <a:t>сервера </a:t>
            </a:r>
            <a:r>
              <a:rPr lang="ru-RU" sz="2000" dirty="0" smtClean="0"/>
              <a:t>содержит </a:t>
            </a:r>
            <a:r>
              <a:rPr lang="ru-RU" sz="2000" dirty="0"/>
              <a:t>3 </a:t>
            </a:r>
            <a:r>
              <a:rPr lang="ru-RU" sz="2000" dirty="0" smtClean="0"/>
              <a:t>микро-сервиса</a:t>
            </a:r>
            <a:r>
              <a:rPr lang="en-US" sz="2000" dirty="0" smtClean="0"/>
              <a:t>:</a:t>
            </a:r>
            <a:endParaRPr lang="ru-RU" sz="2000" dirty="0"/>
          </a:p>
          <a:p>
            <a:pPr marL="274320" lvl="1">
              <a:spcBef>
                <a:spcPts val="1800"/>
              </a:spcBef>
              <a:buFont typeface="Arial" pitchFamily="34" charset="0"/>
              <a:buChar char="▪"/>
            </a:pPr>
            <a:r>
              <a:rPr lang="en-US" sz="2000" dirty="0" smtClean="0"/>
              <a:t> </a:t>
            </a:r>
            <a:r>
              <a:rPr lang="ru-RU" sz="2000" dirty="0" smtClean="0"/>
              <a:t>Аутентификаци</a:t>
            </a:r>
            <a:r>
              <a:rPr lang="ru-RU" sz="2000" dirty="0"/>
              <a:t>я</a:t>
            </a:r>
          </a:p>
          <a:p>
            <a:pPr marL="274320" lvl="1">
              <a:spcBef>
                <a:spcPts val="1800"/>
              </a:spcBef>
              <a:buFont typeface="Arial" pitchFamily="34" charset="0"/>
              <a:buChar char="▪"/>
            </a:pPr>
            <a:r>
              <a:rPr lang="en-US" sz="2000" dirty="0" smtClean="0"/>
              <a:t> </a:t>
            </a:r>
            <a:r>
              <a:rPr lang="ru-RU" sz="2000" dirty="0" smtClean="0"/>
              <a:t>Веб </a:t>
            </a:r>
            <a:r>
              <a:rPr lang="ru-RU" sz="2000" dirty="0"/>
              <a:t>интерфейс для </a:t>
            </a:r>
            <a:r>
              <a:rPr lang="ru-RU" sz="2000" dirty="0" smtClean="0"/>
              <a:t>управления </a:t>
            </a:r>
            <a:r>
              <a:rPr lang="ru-RU" sz="2000" dirty="0"/>
              <a:t>данных персонала</a:t>
            </a:r>
          </a:p>
          <a:p>
            <a:pPr marL="274320" lvl="1">
              <a:spcBef>
                <a:spcPts val="1800"/>
              </a:spcBef>
              <a:buFont typeface="Arial" pitchFamily="34" charset="0"/>
              <a:buChar char="▪"/>
            </a:pPr>
            <a:r>
              <a:rPr lang="en-US" sz="2000" dirty="0" smtClean="0"/>
              <a:t> </a:t>
            </a:r>
            <a:r>
              <a:rPr lang="ru-RU" sz="2000" dirty="0" smtClean="0"/>
              <a:t>Графический </a:t>
            </a:r>
            <a:r>
              <a:rPr lang="ru-RU" sz="2000" dirty="0"/>
              <a:t>интерфейс для отслеживания в реальном времени</a:t>
            </a:r>
            <a:endParaRPr lang="en-US" sz="200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590356" y="6276974"/>
            <a:ext cx="6324599" cy="276226"/>
          </a:xfrm>
        </p:spPr>
        <p:txBody>
          <a:bodyPr/>
          <a:lstStyle/>
          <a:p>
            <a:r>
              <a:rPr lang="ru-RU" sz="1800" dirty="0" smtClean="0"/>
              <a:t>Каримжонов </a:t>
            </a:r>
            <a:r>
              <a:rPr lang="ru-RU" sz="1800" dirty="0" err="1" smtClean="0"/>
              <a:t>Хусниддин</a:t>
            </a:r>
            <a:r>
              <a:rPr lang="ru-RU" sz="1800" dirty="0" smtClean="0"/>
              <a:t> </a:t>
            </a:r>
            <a:r>
              <a:rPr lang="ru-RU" sz="1800" dirty="0" err="1" smtClean="0"/>
              <a:t>Темуржон</a:t>
            </a:r>
            <a:r>
              <a:rPr lang="ru-RU" sz="1800" dirty="0" smtClean="0"/>
              <a:t> угли, </a:t>
            </a:r>
            <a:r>
              <a:rPr lang="ru-RU" sz="1800" dirty="0" err="1" smtClean="0"/>
              <a:t>гр</a:t>
            </a:r>
            <a:r>
              <a:rPr lang="ru-RU" sz="1800" dirty="0" smtClean="0"/>
              <a:t> 8491</a:t>
            </a:r>
            <a:endParaRPr lang="ru-RU" sz="18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846940" y="246647"/>
            <a:ext cx="1143002" cy="276226"/>
          </a:xfrm>
        </p:spPr>
        <p:txBody>
          <a:bodyPr/>
          <a:lstStyle/>
          <a:p>
            <a:fld id="{25BA54BD-C84D-46CE-8B72-31BFB26ABA43}" type="slidenum">
              <a:rPr lang="ru-RU" sz="4000" smtClean="0"/>
              <a:t>9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79730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845</TotalTime>
  <Words>529</Words>
  <Application>Microsoft Office PowerPoint</Application>
  <PresentationFormat>Произвольный</PresentationFormat>
  <Paragraphs>94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Corbel</vt:lpstr>
      <vt:lpstr>Times New Roman</vt:lpstr>
      <vt:lpstr>Тема Office</vt:lpstr>
      <vt:lpstr> МИНОБРНАУКИ РОССИИ Санкт-Петербургский государственный электротехнический университет «ЛЭТИ» им. В.И. Ульянова (Ленина) кафедра сау    Управление пропускной системой с помощью распознавания лиц</vt:lpstr>
      <vt:lpstr>Цель и задачи</vt:lpstr>
      <vt:lpstr>Изучение принципов работы СКУД</vt:lpstr>
      <vt:lpstr>Типовые сферы применения</vt:lpstr>
      <vt:lpstr>Архитектура СКУД</vt:lpstr>
      <vt:lpstr>Устройство исполнителя «Замок»</vt:lpstr>
      <vt:lpstr>Передача видео потока и получение ответа </vt:lpstr>
      <vt:lpstr>Симулятор устройства исполнителя</vt:lpstr>
      <vt:lpstr>Центральное приложение «Сервер»</vt:lpstr>
      <vt:lpstr>Аутентификации</vt:lpstr>
      <vt:lpstr>Аутентификации</vt:lpstr>
      <vt:lpstr>Веб интерфейс для управление данных персонала</vt:lpstr>
      <vt:lpstr>Графический интерфейс для отслеживания в реальном времени</vt:lpstr>
      <vt:lpstr>Аварийный режим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Управление пропускной системой с помощью распознавания лиц</dc:title>
  <dc:creator>Khusniddin</dc:creator>
  <cp:lastModifiedBy>Khusniddin</cp:lastModifiedBy>
  <cp:revision>35</cp:revision>
  <dcterms:created xsi:type="dcterms:W3CDTF">2022-05-27T13:28:54Z</dcterms:created>
  <dcterms:modified xsi:type="dcterms:W3CDTF">2022-06-06T17:45:15Z</dcterms:modified>
</cp:coreProperties>
</file>

<file path=docProps/thumbnail.jpeg>
</file>